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47"/>
    <p:restoredTop sz="94681"/>
  </p:normalViewPr>
  <p:slideViewPr>
    <p:cSldViewPr snapToGrid="0">
      <p:cViewPr varScale="1">
        <p:scale>
          <a:sx n="70" d="100"/>
          <a:sy n="70" d="100"/>
        </p:scale>
        <p:origin x="1349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7A686-7713-A1BE-874A-F7FEFD140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B8BDA-D902-D257-26F1-7F9874888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4871F-43F4-8A08-B482-267EAA16D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6C98A-915D-B2A9-CC37-2F51EB6FE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88F3BA-A5E6-577C-7569-0DAA581E4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37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F2D0B-1C20-297D-2C14-ACD637531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BEF5B4-DBBB-423D-F767-CF0FB27B7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74FCF-8BC9-1C96-958A-6ECFE317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A7309-1A20-F789-A0F5-5A51211B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878F7-2199-5AEA-DFB6-DB720589F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7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850582-F519-7857-D540-00E359A288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1C51CD-62FF-8866-1301-FD30A007E5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3033E-0CD7-21DD-1ECB-151207AAE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B2CD1-D10D-503E-9706-3344C8A9D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27977-7290-EA40-1E24-157EB6E8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3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ADF15-8B6D-9C42-0D9F-6F9E6B33F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DB476-7AF8-E20B-B3B6-0BE4611D6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685D4-9C85-575C-123C-6BA1428E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3676F-60A1-8D45-B0AE-A007BF66A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8FE33-3D38-3B8E-FC56-01BA75B7E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6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AEB1-0B85-E3E0-D46C-A42A3168F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CEB8A-B02F-4C98-74F3-F7EE87DCD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A6F65-FAD0-DE67-9C00-61156C017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4CE76-D93C-04B9-FF21-7B792FB0F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39A4C4-EF97-2AA2-11CF-B0A4458F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5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497B4-6D49-41CB-612A-D3C503F1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D068-1C4D-8CB5-112C-FC3A64DCF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AB414-3F44-9664-6B33-CBA14754B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7E1E5-F47E-5738-BCF6-301EB8CF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1119C-DF04-AB29-9FA0-D371DA96B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83A76-C9C5-F8BE-6DB8-BD7764DF6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5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C5F0-F2EB-09BD-16CB-04AE4A93A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364FC-BDE5-E6AE-AE0A-692EAC186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BDD14-A07C-BF70-6109-E0D8E7BAA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2F5AC3-98EC-A08B-4304-63E52D411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356F4D-FF71-140F-1B96-EC5F5AD06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091B10-C368-5176-7F63-82489D21C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2592AD-345F-649E-6D39-ADC13BD4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6833FB-09A5-AA96-761E-2A0B2FC4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2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3978B-9C4E-F161-33AB-FAF171371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61AC4-9A0A-F5EC-F245-DF3A1043D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12E6EC-5685-7705-462A-5C05BAFA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1A66A2-4E73-DAF7-AA11-D980E769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87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C75012-8008-1A01-3AE4-9C19A3B7E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FFEA71-A3F8-38EC-4761-8CD985CE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2F7A1E-1CBF-C3B3-CF0D-66EEE533B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25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7EDBE-0BCB-8703-9A39-5632B713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07EAD-2BC3-1182-B093-DC8F73D67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8C8514-66F5-8A57-3E32-B5CF4CF095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C1AB0-F75E-274A-E1DA-402525178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3ABA59-F00A-A352-A6F9-77ED2C3D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4DECD-9252-171D-E26C-6D17709A7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92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E903C-3F41-F81E-6E34-1948A3BF7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394662-7169-53AB-8A13-B30A4BAB53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15606B-3BA0-CF87-43B3-6E3416C0C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EEAB6-B59F-7971-2290-2069C2A62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552F1-8F15-5CB0-7F21-E0F0839A3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232E6-7895-901C-B05F-5F87F9911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6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DE50B0-1D50-176B-A8FD-5AC8818AC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E732B-C0F2-2D6C-EED1-D77DC42C2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18ABD-0351-CBAC-25EE-510C1CE499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C0DD38-F570-A14D-B261-615337F522E6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B5FD7-40C3-89EF-15F0-E9BAE4A084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DAEEC-FA44-991C-CB8A-B71F285599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3471C-E344-804B-A702-E3AA43CC4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5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55C0B-9C20-D240-98EA-646316AC9E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QUICK GAME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C81C1B-2B15-B74B-583A-D7E9D07700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TEMPO, TIME and PACE</a:t>
            </a:r>
          </a:p>
        </p:txBody>
      </p:sp>
    </p:spTree>
    <p:extLst>
      <p:ext uri="{BB962C8B-B14F-4D97-AF65-F5344CB8AC3E}">
        <p14:creationId xmlns:p14="http://schemas.microsoft.com/office/powerpoint/2010/main" val="930488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226C2-4E8E-EE7F-9450-2DC51FF7F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SIGNALLING AND SELLING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22F57-ECA3-914E-1F1E-9E373252D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This is an essential element of control</a:t>
            </a:r>
          </a:p>
          <a:p>
            <a:r>
              <a:rPr lang="en-US" dirty="0"/>
              <a:t>Strong and convincing from the start</a:t>
            </a:r>
          </a:p>
          <a:p>
            <a:r>
              <a:rPr lang="en-US" dirty="0"/>
              <a:t>If you lose the confidence of the players, or worse, never get it you will have a very long and uncomfortable afternoon</a:t>
            </a:r>
          </a:p>
          <a:p>
            <a:r>
              <a:rPr lang="en-US" dirty="0"/>
              <a:t>Signals must be clear and strong, practice in the mirror after gelling your hair</a:t>
            </a:r>
          </a:p>
          <a:p>
            <a:r>
              <a:rPr lang="en-US" dirty="0"/>
              <a:t>Primary signals need clear differentiation between penalty and FK. Referee can now briefly share the limelight</a:t>
            </a:r>
          </a:p>
          <a:p>
            <a:r>
              <a:rPr lang="en-US" dirty="0"/>
              <a:t>Secondary signals should be clear, slow, steady and follow the primary signal asap</a:t>
            </a:r>
          </a:p>
          <a:p>
            <a:r>
              <a:rPr lang="en-US" dirty="0"/>
              <a:t>Whistle must talk. KO, penalty, try, and serious foul play</a:t>
            </a:r>
          </a:p>
          <a:p>
            <a:r>
              <a:rPr lang="en-US" dirty="0"/>
              <a:t>This all relates back to image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049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1AAF8-B538-3E92-3A04-B1434B08C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 UP OF LINES AND SCRUMS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D769E-995D-D3EA-8F87-65EC81153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L/O, get them in quickly and get the ball in within 25 seconds of it going out. If compliance is not there A,T,P. FK only, no harm done</a:t>
            </a:r>
          </a:p>
          <a:p>
            <a:r>
              <a:rPr lang="en-US" dirty="0"/>
              <a:t>Scrums, get both sides in quickly, then organize the “set up” slowly. Care needed at this stage, get it right before you proceed. A bad scrum only gets worse</a:t>
            </a:r>
          </a:p>
          <a:p>
            <a:r>
              <a:rPr lang="en-US" dirty="0"/>
              <a:t>If you panic you will rush the set up, common beyond belief. Law change of no 2</a:t>
            </a:r>
            <a:r>
              <a:rPr lang="en-US" baseline="30000" dirty="0"/>
              <a:t>nd</a:t>
            </a:r>
            <a:r>
              <a:rPr lang="en-US" dirty="0"/>
              <a:t> scrum for FK could be helpful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827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10867-71CE-8FD0-C960-7F4CFCCB0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MEASURED USE OF YCs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1A848-1870-9AD2-6F70-3D35270E3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Close to the goal line</a:t>
            </a:r>
          </a:p>
          <a:p>
            <a:r>
              <a:rPr lang="en-US" dirty="0"/>
              <a:t>Try scoring opportunity</a:t>
            </a:r>
          </a:p>
          <a:p>
            <a:r>
              <a:rPr lang="en-US" dirty="0"/>
              <a:t>Follows a line break</a:t>
            </a:r>
          </a:p>
          <a:p>
            <a:r>
              <a:rPr lang="en-US" dirty="0"/>
              <a:t>Separate from foul play offences and non killer offences</a:t>
            </a:r>
          </a:p>
          <a:p>
            <a:r>
              <a:rPr lang="en-US" dirty="0"/>
              <a:t>Accumulation cards all other offences, number of offences to invoke sanction depends on the offence. Lighter touch than practiced at L6 and below</a:t>
            </a:r>
          </a:p>
          <a:p>
            <a:r>
              <a:rPr lang="en-US" dirty="0"/>
              <a:t>Warnings should be concise, clear and meaningful. Do not make a big deal of making the captain speak to his team. Once the warning is given it is his problem. GET ON WITH THE GAME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910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98E24-18D2-83E5-4091-E5F5DDC35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DECISIONS – HOT SPOTS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8F4A8-B853-CC66-4222-B8A37C005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are the decisions that decide who wins, who is promoted, who is relegated and whether or not coaches lose their jobs. These decisions have to be accurate</a:t>
            </a:r>
          </a:p>
          <a:p>
            <a:r>
              <a:rPr lang="en-US" dirty="0"/>
              <a:t>The higher up the refereeing ladder you climb the more pressured this becomes</a:t>
            </a:r>
          </a:p>
          <a:p>
            <a:r>
              <a:rPr lang="en-US" dirty="0"/>
              <a:t>Concentration and fitness is hugely important</a:t>
            </a:r>
          </a:p>
          <a:p>
            <a:r>
              <a:rPr lang="en-US" dirty="0"/>
              <a:t>Ambition is fine but be careful what you wish for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99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0AE97-CE14-B8B3-66E3-3A1CDFF0F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PENALTY ADVANTAGE, QUICK TAPS, TIME WASTED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841AF-3F35-D4A4-2DD2-B2F7CDB98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 OR IMMEDIATE PENALTY?</a:t>
            </a:r>
          </a:p>
          <a:p>
            <a:r>
              <a:rPr lang="en-US" dirty="0"/>
              <a:t>ADVANTAGE – must be clear and real. A mere opportunity to gain advantage is not sufficient.</a:t>
            </a:r>
          </a:p>
          <a:p>
            <a:r>
              <a:rPr lang="en-US" dirty="0"/>
              <a:t>TACTICAL or TERRITORIAL </a:t>
            </a:r>
          </a:p>
          <a:p>
            <a:r>
              <a:rPr lang="en-US" dirty="0"/>
              <a:t>Tactical means “free to play the ball as they wish”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8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82521-18C9-7E08-F3D5-5A24E507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PENALTY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395FA-4DFB-3C89-DFA5-AC141095B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run at stationary </a:t>
            </a:r>
            <a:r>
              <a:rPr lang="en-US" dirty="0" err="1"/>
              <a:t>defence</a:t>
            </a:r>
            <a:endParaRPr lang="en-US" dirty="0"/>
          </a:p>
          <a:p>
            <a:r>
              <a:rPr lang="en-US" dirty="0" err="1"/>
              <a:t>Defence</a:t>
            </a:r>
            <a:r>
              <a:rPr lang="en-US" dirty="0"/>
              <a:t> ahead of the mark are under pressure to retreat</a:t>
            </a:r>
          </a:p>
          <a:p>
            <a:r>
              <a:rPr lang="en-US" dirty="0"/>
              <a:t>Play is continuous, seamless</a:t>
            </a:r>
          </a:p>
          <a:p>
            <a:r>
              <a:rPr lang="en-US" dirty="0"/>
              <a:t>Attacking side can continue their attack and retain momentum</a:t>
            </a:r>
          </a:p>
          <a:p>
            <a:r>
              <a:rPr lang="en-US" dirty="0"/>
              <a:t>Quicker game and much less dead time</a:t>
            </a:r>
          </a:p>
          <a:p>
            <a:r>
              <a:rPr lang="en-US" dirty="0"/>
              <a:t>Gives non offenders choice of quick tap, kick for touch or goal, a scrum. </a:t>
            </a:r>
          </a:p>
        </p:txBody>
      </p:sp>
    </p:spTree>
    <p:extLst>
      <p:ext uri="{BB962C8B-B14F-4D97-AF65-F5344CB8AC3E}">
        <p14:creationId xmlns:p14="http://schemas.microsoft.com/office/powerpoint/2010/main" val="2318511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DAF78-81E6-CCA9-FAA3-083262C3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3B9E4-8B50-4F88-7DCE-F4EE1D614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it fails there is often a long slow trek back to the mark</a:t>
            </a:r>
          </a:p>
          <a:p>
            <a:r>
              <a:rPr lang="en-US" dirty="0"/>
              <a:t>Kills momentum and allows teams and players who want to rest  or destroy momentum to feign injury in sufficient numbers to stop the game</a:t>
            </a:r>
          </a:p>
          <a:p>
            <a:r>
              <a:rPr lang="en-US" dirty="0"/>
              <a:t>Penalty back at the mark takes away option of quick tap</a:t>
            </a:r>
          </a:p>
          <a:p>
            <a:r>
              <a:rPr lang="en-US" dirty="0"/>
              <a:t>If a slow team complains about no advantage refer to slide </a:t>
            </a:r>
          </a:p>
        </p:txBody>
      </p:sp>
    </p:spTree>
    <p:extLst>
      <p:ext uri="{BB962C8B-B14F-4D97-AF65-F5344CB8AC3E}">
        <p14:creationId xmlns:p14="http://schemas.microsoft.com/office/powerpoint/2010/main" val="1397000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AE0D5-BBF8-9C30-1EC1-6BEDCC0BF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PRESERVATION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57CD9-EA2C-4D8C-72AA-3143E0AD1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 infringement by </a:t>
            </a:r>
            <a:r>
              <a:rPr lang="en-US" dirty="0" err="1"/>
              <a:t>defence</a:t>
            </a:r>
            <a:r>
              <a:rPr lang="en-US" dirty="0"/>
              <a:t> close to </a:t>
            </a:r>
            <a:r>
              <a:rPr lang="en-US" dirty="0" err="1"/>
              <a:t>defence</a:t>
            </a:r>
            <a:r>
              <a:rPr lang="en-US" dirty="0"/>
              <a:t> goal line consider seriously playing advantage and thus give 2 bites of the cherry. This defies logic but avoids pitch invasions.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532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8F67-3B7B-37BB-2417-3E606132F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KNOCK ON ADVANTAGE – WHEN OVER?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2A24E-BF6C-5F2C-E207-4C6B9F864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soon as possession secured under no great pressure</a:t>
            </a:r>
          </a:p>
          <a:p>
            <a:r>
              <a:rPr lang="en-US" dirty="0"/>
              <a:t>Advantages:-</a:t>
            </a:r>
          </a:p>
          <a:p>
            <a:r>
              <a:rPr lang="en-US" dirty="0"/>
              <a:t>a – guarantees possession, a scrum does not</a:t>
            </a:r>
          </a:p>
          <a:p>
            <a:r>
              <a:rPr lang="en-US" dirty="0"/>
              <a:t>b – reduces number of scrums</a:t>
            </a:r>
          </a:p>
          <a:p>
            <a:r>
              <a:rPr lang="en-US" dirty="0"/>
              <a:t>c – reduces chance of penalty against non infringers</a:t>
            </a:r>
          </a:p>
          <a:p>
            <a:r>
              <a:rPr lang="en-US" dirty="0"/>
              <a:t>d – saves up to 2 minutes of non ball in play time as a minimum</a:t>
            </a:r>
          </a:p>
          <a:p>
            <a:r>
              <a:rPr lang="en-US" dirty="0"/>
              <a:t>e – prevents a passage of play where only one side can play</a:t>
            </a:r>
          </a:p>
          <a:p>
            <a:r>
              <a:rPr lang="en-US" dirty="0"/>
              <a:t>f – no brainer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70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8A308-AF03-43BB-C501-21E83C025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INJURY STOPPAGES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90570-C3EC-9BFF-9B04-4A8054E8F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Head injuries or injured player in the way of the game</a:t>
            </a:r>
          </a:p>
          <a:p>
            <a:r>
              <a:rPr lang="en-US" dirty="0"/>
              <a:t>Do not be conned by report of head injury to get a rest</a:t>
            </a:r>
          </a:p>
          <a:p>
            <a:r>
              <a:rPr lang="en-US" dirty="0"/>
              <a:t>Remember the blood bin and those who can walk off</a:t>
            </a:r>
          </a:p>
          <a:p>
            <a:r>
              <a:rPr lang="en-US" dirty="0"/>
              <a:t>These stoppages kill momentum, increase down time, reduce ball in play time and are usually helpful to the weaker less able sides</a:t>
            </a:r>
          </a:p>
          <a:p>
            <a:r>
              <a:rPr lang="en-US" dirty="0"/>
              <a:t>SELF PRESERVATION – be robust but do not take a risk</a:t>
            </a:r>
          </a:p>
          <a:p>
            <a:r>
              <a:rPr lang="en-US" dirty="0"/>
              <a:t>More difficult to pull off below L5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28766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9EF23-1373-09F0-33E6-23F6706AF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DELIVERY OF CARDS AND BOLLOCKINGS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28747-F2CD-AA8D-1857-5E4D7FA21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Short, sharp and to the point</a:t>
            </a:r>
          </a:p>
          <a:p>
            <a:r>
              <a:rPr lang="en-US" dirty="0"/>
              <a:t>The offender does not warrant the limelight</a:t>
            </a:r>
          </a:p>
          <a:p>
            <a:r>
              <a:rPr lang="en-US" dirty="0"/>
              <a:t>The other side want to play asap especially if card involved slowing down offence</a:t>
            </a:r>
          </a:p>
          <a:p>
            <a:r>
              <a:rPr lang="en-US" dirty="0"/>
              <a:t>Do not want a cast of thousands, the </a:t>
            </a:r>
            <a:r>
              <a:rPr lang="en-US" dirty="0" err="1"/>
              <a:t>groundsman</a:t>
            </a:r>
            <a:r>
              <a:rPr lang="en-US" dirty="0"/>
              <a:t> is not necessary for this transaction</a:t>
            </a:r>
          </a:p>
          <a:p>
            <a:r>
              <a:rPr lang="en-US" dirty="0"/>
              <a:t>Restart the game asap, make what notes you need at next unavoidable down time or from the film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3359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3596D-798F-3FFC-A715-24B683EB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D9D03-86AB-F21A-8D75-78C39A1A50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should be basic common sense and is extremely important</a:t>
            </a:r>
          </a:p>
          <a:p>
            <a:r>
              <a:rPr lang="en-US" dirty="0"/>
              <a:t>You never know who is watching</a:t>
            </a:r>
          </a:p>
          <a:p>
            <a:r>
              <a:rPr lang="en-US" dirty="0"/>
              <a:t>You often don’t know who is filming</a:t>
            </a:r>
          </a:p>
          <a:p>
            <a:r>
              <a:rPr lang="en-US" dirty="0"/>
              <a:t>You do not know who will see the film</a:t>
            </a:r>
          </a:p>
          <a:p>
            <a:r>
              <a:rPr lang="en-US" dirty="0"/>
              <a:t>A referee should never have a bad game for exactly the same reasons as set out above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052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843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QUICK GAME</vt:lpstr>
      <vt:lpstr>PENALTY ADVANTAGE, QUICK TAPS, TIME WASTED</vt:lpstr>
      <vt:lpstr>IMMEDIATE PENALTY</vt:lpstr>
      <vt:lpstr>ADVANTAGE</vt:lpstr>
      <vt:lpstr>SELF PRESERVATION</vt:lpstr>
      <vt:lpstr>KNOCK ON ADVANTAGE – WHEN OVER? </vt:lpstr>
      <vt:lpstr>INJURY STOPPAGES</vt:lpstr>
      <vt:lpstr>DELIVERY OF CARDS AND BOLLOCKINGS</vt:lpstr>
      <vt:lpstr>IMAGE</vt:lpstr>
      <vt:lpstr>SIGNALLING AND SELLING DECISIONS</vt:lpstr>
      <vt:lpstr>SET UP OF LINES AND SCRUMS</vt:lpstr>
      <vt:lpstr>MEASURED USE OF YCs</vt:lpstr>
      <vt:lpstr>BIG DECISIONS – HOT SPOTS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GAME</dc:title>
  <dc:creator>Nigel Yates</dc:creator>
  <cp:lastModifiedBy>Alan Jenkinson</cp:lastModifiedBy>
  <cp:revision>5</cp:revision>
  <dcterms:created xsi:type="dcterms:W3CDTF">2024-08-10T13:39:24Z</dcterms:created>
  <dcterms:modified xsi:type="dcterms:W3CDTF">2025-09-24T09:20:25Z</dcterms:modified>
</cp:coreProperties>
</file>