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9" r:id="rId3"/>
    <p:sldId id="260" r:id="rId4"/>
    <p:sldId id="258"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A390F4-982D-43A6-8D40-36837F23B17E}" type="datetimeFigureOut">
              <a:rPr lang="en-GB" smtClean="0"/>
              <a:t>29/01/2026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C36B04-E1C5-4670-BB8A-5F8E910DC738}" type="slidenum">
              <a:rPr lang="en-GB" smtClean="0"/>
              <a:t>‹#›</a:t>
            </a:fld>
            <a:endParaRPr lang="en-GB"/>
          </a:p>
        </p:txBody>
      </p:sp>
    </p:spTree>
    <p:extLst>
      <p:ext uri="{BB962C8B-B14F-4D97-AF65-F5344CB8AC3E}">
        <p14:creationId xmlns:p14="http://schemas.microsoft.com/office/powerpoint/2010/main" val="1450646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C36B04-E1C5-4670-BB8A-5F8E910DC738}" type="slidenum">
              <a:rPr lang="en-GB" smtClean="0"/>
              <a:t>5</a:t>
            </a:fld>
            <a:endParaRPr lang="en-GB"/>
          </a:p>
        </p:txBody>
      </p:sp>
    </p:spTree>
    <p:extLst>
      <p:ext uri="{BB962C8B-B14F-4D97-AF65-F5344CB8AC3E}">
        <p14:creationId xmlns:p14="http://schemas.microsoft.com/office/powerpoint/2010/main" val="569101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2AC36-661C-82B3-EE05-29E8FF454C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39F48D6-A85B-1852-3B33-EB4E2C0851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B5B396A-AEA2-DF02-868D-CC73923F6696}"/>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5" name="Footer Placeholder 4">
            <a:extLst>
              <a:ext uri="{FF2B5EF4-FFF2-40B4-BE49-F238E27FC236}">
                <a16:creationId xmlns:a16="http://schemas.microsoft.com/office/drawing/2014/main" id="{06917B3C-CEC5-A37F-098A-0F654187FB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4EDB7B-5409-3102-AA8B-D178374E80B1}"/>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2630975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E8613-A33B-C425-EA02-40C29EA9C1F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82A7376-3DF8-67D5-9441-FEA1CF3E94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71DC9E-8B5E-FCD1-363D-E61361A0B007}"/>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5" name="Footer Placeholder 4">
            <a:extLst>
              <a:ext uri="{FF2B5EF4-FFF2-40B4-BE49-F238E27FC236}">
                <a16:creationId xmlns:a16="http://schemas.microsoft.com/office/drawing/2014/main" id="{34B5B01B-6F4F-73BF-6842-9FA8D0C503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1DE9FB-BDF5-2617-8434-63DB7994F78C}"/>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1076034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9F1D85-1331-2D8E-2A05-62C51BE6CF4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1F8C100-BA2B-80E7-C161-9B99BD99D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479A55-6ABC-46D5-CA0B-1C5030A69CCB}"/>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5" name="Footer Placeholder 4">
            <a:extLst>
              <a:ext uri="{FF2B5EF4-FFF2-40B4-BE49-F238E27FC236}">
                <a16:creationId xmlns:a16="http://schemas.microsoft.com/office/drawing/2014/main" id="{C1171B97-ECFC-D051-4E41-0F409472C3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B9B499-17FA-CEFE-9E63-D87302AE48F2}"/>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2660844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CFE75-6B50-3A1E-43B8-C1109083851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C3E3D44-3586-71E6-DD0B-545C7F5E4D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127EFD-DC1A-96DB-C22D-69E020431453}"/>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5" name="Footer Placeholder 4">
            <a:extLst>
              <a:ext uri="{FF2B5EF4-FFF2-40B4-BE49-F238E27FC236}">
                <a16:creationId xmlns:a16="http://schemas.microsoft.com/office/drawing/2014/main" id="{8B9B7596-55A3-AA76-47A2-F764CEBBBC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FC7784-0A7A-705E-B18B-02F139D04287}"/>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3986337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586C2-4601-AE33-1BDF-74AD39C5DE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D760914-A6D5-5389-EF84-F914E0D278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7740D71-91F5-0BD5-F68E-0E659D9EAD8C}"/>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5" name="Footer Placeholder 4">
            <a:extLst>
              <a:ext uri="{FF2B5EF4-FFF2-40B4-BE49-F238E27FC236}">
                <a16:creationId xmlns:a16="http://schemas.microsoft.com/office/drawing/2014/main" id="{2170B551-1EE0-07DF-4B55-D39C1FF8D3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375878-DE16-6F0D-C96E-7456A6DFBC97}"/>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1478923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9E387-CFB5-2B7C-FDA9-C8CA0F34F9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657C54-0403-AEF4-D989-23AA567388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0BFF1EB-927B-97A4-BF6E-C3321389A2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368B5FB-213F-4A4D-A68C-788FBD63F9EF}"/>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6" name="Footer Placeholder 5">
            <a:extLst>
              <a:ext uri="{FF2B5EF4-FFF2-40B4-BE49-F238E27FC236}">
                <a16:creationId xmlns:a16="http://schemas.microsoft.com/office/drawing/2014/main" id="{1F1EF57F-8A9C-5858-3284-101668BD67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B3F452-80C5-E112-6A0E-7EB03157B7BD}"/>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107726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A5BAA-EF20-AF49-E11E-63C69EC58DB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2A17EDE-3480-DECE-AA97-F1DFC983BA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BD956BD-7CF9-C377-9198-AA3C846530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5B2DCD5-BA54-0D9B-E6F1-E4DF76A85F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8427D8-2E98-97A8-3F09-30655997BC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3D29AC7-0624-EDA0-1CAF-7988A655A7AF}"/>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8" name="Footer Placeholder 7">
            <a:extLst>
              <a:ext uri="{FF2B5EF4-FFF2-40B4-BE49-F238E27FC236}">
                <a16:creationId xmlns:a16="http://schemas.microsoft.com/office/drawing/2014/main" id="{A35BD4AB-4632-9739-AC91-6557B86FAE4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91AFA7-287E-F650-02B4-FDFF029894AF}"/>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442101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7BFDD-5FF1-7775-2300-CBA8FDFD94E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85DF63C-0BE9-6FA0-B60E-EB7A0C2FB904}"/>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4" name="Footer Placeholder 3">
            <a:extLst>
              <a:ext uri="{FF2B5EF4-FFF2-40B4-BE49-F238E27FC236}">
                <a16:creationId xmlns:a16="http://schemas.microsoft.com/office/drawing/2014/main" id="{73C07EA8-8D6B-1C93-3E33-2F45CC6A3FA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A9D45B4-0B3F-E4ED-0A85-5EA3314850C7}"/>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620828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A56D8F-77DC-2339-B326-D2A44CA10A88}"/>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3" name="Footer Placeholder 2">
            <a:extLst>
              <a:ext uri="{FF2B5EF4-FFF2-40B4-BE49-F238E27FC236}">
                <a16:creationId xmlns:a16="http://schemas.microsoft.com/office/drawing/2014/main" id="{1BA42E92-F060-8D86-087B-AB74C7AD867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622AE2C-F60D-AD85-DC9D-91FB58D16290}"/>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1875285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833D1-0AF2-1841-1390-3E5740C56A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739A411-1A07-1C54-82E1-A79C85A813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C2142AC-737E-8588-3BF2-AE854BA623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009DF5-C5E6-7D0D-0EC9-BA80356A3631}"/>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6" name="Footer Placeholder 5">
            <a:extLst>
              <a:ext uri="{FF2B5EF4-FFF2-40B4-BE49-F238E27FC236}">
                <a16:creationId xmlns:a16="http://schemas.microsoft.com/office/drawing/2014/main" id="{DE48A3CD-5832-19B9-EA58-72086FEE6A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DD23ED-D5DC-91C9-5AB4-89CE55FB694F}"/>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1084439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F0D53-942C-180B-6967-8566C0759C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20FE73-007F-D963-354C-A67E8421D0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BC3967B-8CC0-5C43-B2A8-9CD919AD65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CCB0AE-4603-A830-2B2C-D069CB713C06}"/>
              </a:ext>
            </a:extLst>
          </p:cNvPr>
          <p:cNvSpPr>
            <a:spLocks noGrp="1"/>
          </p:cNvSpPr>
          <p:nvPr>
            <p:ph type="dt" sz="half" idx="10"/>
          </p:nvPr>
        </p:nvSpPr>
        <p:spPr/>
        <p:txBody>
          <a:bodyPr/>
          <a:lstStyle/>
          <a:p>
            <a:fld id="{5267D1B7-0819-4245-817C-D3805AA28D0A}" type="datetimeFigureOut">
              <a:rPr lang="en-GB" smtClean="0"/>
              <a:t>29/01/2026</a:t>
            </a:fld>
            <a:endParaRPr lang="en-GB"/>
          </a:p>
        </p:txBody>
      </p:sp>
      <p:sp>
        <p:nvSpPr>
          <p:cNvPr id="6" name="Footer Placeholder 5">
            <a:extLst>
              <a:ext uri="{FF2B5EF4-FFF2-40B4-BE49-F238E27FC236}">
                <a16:creationId xmlns:a16="http://schemas.microsoft.com/office/drawing/2014/main" id="{5998386D-F457-2024-D4F3-1DD35603BC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75FC25-0F53-A71A-9449-27175BF8261E}"/>
              </a:ext>
            </a:extLst>
          </p:cNvPr>
          <p:cNvSpPr>
            <a:spLocks noGrp="1"/>
          </p:cNvSpPr>
          <p:nvPr>
            <p:ph type="sldNum" sz="quarter" idx="12"/>
          </p:nvPr>
        </p:nvSpPr>
        <p:spPr/>
        <p:txBody>
          <a:bodyPr/>
          <a:lstStyle/>
          <a:p>
            <a:fld id="{87D10E3E-DD42-497A-BC70-58B6659E35FB}" type="slidenum">
              <a:rPr lang="en-GB" smtClean="0"/>
              <a:t>‹#›</a:t>
            </a:fld>
            <a:endParaRPr lang="en-GB"/>
          </a:p>
        </p:txBody>
      </p:sp>
    </p:spTree>
    <p:extLst>
      <p:ext uri="{BB962C8B-B14F-4D97-AF65-F5344CB8AC3E}">
        <p14:creationId xmlns:p14="http://schemas.microsoft.com/office/powerpoint/2010/main" val="1943746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76DAAA-E636-A700-7329-70D73A5F91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10224A4-7948-C18B-4E93-3359CE0E60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02EA7A-1B3B-ECD6-F14C-F7EC719381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67D1B7-0819-4245-817C-D3805AA28D0A}" type="datetimeFigureOut">
              <a:rPr lang="en-GB" smtClean="0"/>
              <a:t>29/01/2026</a:t>
            </a:fld>
            <a:endParaRPr lang="en-GB"/>
          </a:p>
        </p:txBody>
      </p:sp>
      <p:sp>
        <p:nvSpPr>
          <p:cNvPr id="5" name="Footer Placeholder 4">
            <a:extLst>
              <a:ext uri="{FF2B5EF4-FFF2-40B4-BE49-F238E27FC236}">
                <a16:creationId xmlns:a16="http://schemas.microsoft.com/office/drawing/2014/main" id="{4BFFA9C9-EE0C-51A7-B685-B1EFCBF402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3CD82C3-C8E1-9B22-8CDD-F24F43C028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D10E3E-DD42-497A-BC70-58B6659E35FB}" type="slidenum">
              <a:rPr lang="en-GB" smtClean="0"/>
              <a:t>‹#›</a:t>
            </a:fld>
            <a:endParaRPr lang="en-GB"/>
          </a:p>
        </p:txBody>
      </p:sp>
    </p:spTree>
    <p:extLst>
      <p:ext uri="{BB962C8B-B14F-4D97-AF65-F5344CB8AC3E}">
        <p14:creationId xmlns:p14="http://schemas.microsoft.com/office/powerpoint/2010/main" val="2586203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2A197-1ACA-4AE8-A72A-0D6279720357}"/>
              </a:ext>
            </a:extLst>
          </p:cNvPr>
          <p:cNvSpPr>
            <a:spLocks noGrp="1"/>
          </p:cNvSpPr>
          <p:nvPr>
            <p:ph type="ctrTitle"/>
          </p:nvPr>
        </p:nvSpPr>
        <p:spPr>
          <a:xfrm>
            <a:off x="1524000" y="1122363"/>
            <a:ext cx="9144000" cy="739094"/>
          </a:xfrm>
        </p:spPr>
        <p:txBody>
          <a:bodyPr>
            <a:normAutofit fontScale="90000"/>
          </a:bodyPr>
          <a:lstStyle/>
          <a:p>
            <a:r>
              <a:rPr lang="en-GB" dirty="0"/>
              <a:t>Lineout</a:t>
            </a:r>
          </a:p>
        </p:txBody>
      </p:sp>
      <p:sp>
        <p:nvSpPr>
          <p:cNvPr id="3" name="Subtitle 2">
            <a:extLst>
              <a:ext uri="{FF2B5EF4-FFF2-40B4-BE49-F238E27FC236}">
                <a16:creationId xmlns:a16="http://schemas.microsoft.com/office/drawing/2014/main" id="{8F97612A-BAD9-F968-B497-3F33F8B3EA3D}"/>
              </a:ext>
            </a:extLst>
          </p:cNvPr>
          <p:cNvSpPr>
            <a:spLocks noGrp="1"/>
          </p:cNvSpPr>
          <p:nvPr>
            <p:ph type="subTitle" idx="1"/>
          </p:nvPr>
        </p:nvSpPr>
        <p:spPr>
          <a:xfrm>
            <a:off x="1524000" y="1981199"/>
            <a:ext cx="9144000" cy="4669971"/>
          </a:xfrm>
        </p:spPr>
        <p:txBody>
          <a:bodyPr>
            <a:normAutofit/>
          </a:bodyPr>
          <a:lstStyle/>
          <a:p>
            <a:pPr fontAlgn="base"/>
            <a:r>
              <a:rPr lang="en-GB" sz="3200" b="1" dirty="0"/>
              <a:t>The Attacking Jumper's Catch Point:</a:t>
            </a:r>
            <a:r>
              <a:rPr lang="en-GB" sz="3200" dirty="0"/>
              <a:t> The ball should be thrown down the middle of the channel. This means the attacking jumper must lean in towards the defending team to catch the ball in the air. If the ball is caught on the jumper's outside arm, then the throw isn't straight.</a:t>
            </a:r>
          </a:p>
          <a:p>
            <a:pPr fontAlgn="base"/>
            <a:r>
              <a:rPr lang="en-GB" sz="3200" b="1" dirty="0"/>
              <a:t> The Defending Team's Contest:</a:t>
            </a:r>
            <a:r>
              <a:rPr lang="en-GB" sz="3200" dirty="0"/>
              <a:t> Whether the defending team contests the lineout or not impacts my decision. Here's why:</a:t>
            </a:r>
          </a:p>
          <a:p>
            <a:endParaRPr lang="en-GB" dirty="0"/>
          </a:p>
        </p:txBody>
      </p:sp>
    </p:spTree>
    <p:extLst>
      <p:ext uri="{BB962C8B-B14F-4D97-AF65-F5344CB8AC3E}">
        <p14:creationId xmlns:p14="http://schemas.microsoft.com/office/powerpoint/2010/main" val="801850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111B68-BC62-9F53-76D6-634DCE47C157}"/>
              </a:ext>
            </a:extLst>
          </p:cNvPr>
          <p:cNvSpPr txBox="1"/>
          <p:nvPr/>
        </p:nvSpPr>
        <p:spPr>
          <a:xfrm>
            <a:off x="1023257" y="1864196"/>
            <a:ext cx="10276114" cy="6986528"/>
          </a:xfrm>
          <a:prstGeom prst="rect">
            <a:avLst/>
          </a:prstGeom>
          <a:noFill/>
        </p:spPr>
        <p:txBody>
          <a:bodyPr wrap="square">
            <a:spAutoFit/>
          </a:bodyPr>
          <a:lstStyle/>
          <a:p>
            <a:pPr fontAlgn="base"/>
            <a:r>
              <a:rPr lang="en-GB" sz="3200" b="1" dirty="0"/>
              <a:t>Contest:</a:t>
            </a:r>
            <a:r>
              <a:rPr lang="en-GB" sz="3200" dirty="0"/>
              <a:t> If the defending team contests, then the ball must be thrown realistically straight. </a:t>
            </a:r>
          </a:p>
          <a:p>
            <a:pPr fontAlgn="base"/>
            <a:endParaRPr lang="en-GB" sz="3200" dirty="0"/>
          </a:p>
          <a:p>
            <a:pPr fontAlgn="base"/>
            <a:r>
              <a:rPr lang="en-GB" sz="3200" dirty="0"/>
              <a:t>Perfection isn't expected in every lineout, but the thrower (hooker) needs to ensure a fair chance for the defending team to compete for the ball. </a:t>
            </a:r>
          </a:p>
          <a:p>
            <a:pPr fontAlgn="base"/>
            <a:endParaRPr lang="en-GB" sz="3200" dirty="0"/>
          </a:p>
          <a:p>
            <a:pPr fontAlgn="base"/>
            <a:r>
              <a:rPr lang="en-GB" sz="3200" dirty="0"/>
              <a:t>If the ball is caught on the outside of the attacking jumper while the defending team contests, the call should be "not straight." </a:t>
            </a:r>
          </a:p>
          <a:p>
            <a:pPr fontAlgn="base"/>
            <a:endParaRPr lang="en-GB" sz="3200" dirty="0"/>
          </a:p>
          <a:p>
            <a:pPr fontAlgn="base"/>
            <a:r>
              <a:rPr lang="en-GB" sz="3200" dirty="0"/>
              <a:t>Conversely, if the ball travels down the middle, forcing the attacker to lean in for a contested catch, then that's a good lineout with a fair contest.</a:t>
            </a:r>
          </a:p>
        </p:txBody>
      </p:sp>
    </p:spTree>
    <p:extLst>
      <p:ext uri="{BB962C8B-B14F-4D97-AF65-F5344CB8AC3E}">
        <p14:creationId xmlns:p14="http://schemas.microsoft.com/office/powerpoint/2010/main" val="153920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D5336E-53CA-4F32-B6BB-5DCF252B38AD}"/>
              </a:ext>
            </a:extLst>
          </p:cNvPr>
          <p:cNvSpPr txBox="1"/>
          <p:nvPr/>
        </p:nvSpPr>
        <p:spPr>
          <a:xfrm>
            <a:off x="587829" y="1864196"/>
            <a:ext cx="11157857" cy="6494085"/>
          </a:xfrm>
          <a:prstGeom prst="rect">
            <a:avLst/>
          </a:prstGeom>
          <a:noFill/>
        </p:spPr>
        <p:txBody>
          <a:bodyPr wrap="square">
            <a:spAutoFit/>
          </a:bodyPr>
          <a:lstStyle/>
          <a:p>
            <a:pPr fontAlgn="base"/>
            <a:r>
              <a:rPr lang="en-GB" sz="3200" b="1" dirty="0"/>
              <a:t>Now, what happens when the defending team does contest the lineout?</a:t>
            </a:r>
          </a:p>
          <a:p>
            <a:pPr fontAlgn="base"/>
            <a:endParaRPr lang="en-GB" sz="3200" dirty="0"/>
          </a:p>
          <a:p>
            <a:pPr fontAlgn="base"/>
            <a:r>
              <a:rPr lang="en-GB" sz="3200" dirty="0"/>
              <a:t>In my view, the decision here depends on the specifics of each lineout. </a:t>
            </a:r>
          </a:p>
          <a:p>
            <a:pPr fontAlgn="base"/>
            <a:r>
              <a:rPr lang="en-GB" sz="3200" dirty="0"/>
              <a:t>Several factors come into play, such as:</a:t>
            </a:r>
          </a:p>
          <a:p>
            <a:pPr fontAlgn="base"/>
            <a:endParaRPr lang="en-GB" sz="3200" dirty="0"/>
          </a:p>
          <a:p>
            <a:pPr marL="342900" indent="-342900" fontAlgn="base">
              <a:buFont typeface="Arial" panose="020B0604020202020204" pitchFamily="34" charset="0"/>
              <a:buChar char="•"/>
            </a:pPr>
            <a:r>
              <a:rPr lang="en-GB" sz="3200" dirty="0"/>
              <a:t>The size of the gap down the channel between the jumpers.</a:t>
            </a:r>
          </a:p>
          <a:p>
            <a:pPr marL="342900" indent="-342900" fontAlgn="base">
              <a:buFont typeface="Arial" panose="020B0604020202020204" pitchFamily="34" charset="0"/>
              <a:buChar char="•"/>
            </a:pPr>
            <a:endParaRPr lang="en-GB" sz="3200" dirty="0"/>
          </a:p>
          <a:p>
            <a:pPr marL="342900" indent="-342900" fontAlgn="base">
              <a:buFont typeface="Arial" panose="020B0604020202020204" pitchFamily="34" charset="0"/>
              <a:buChar char="•"/>
            </a:pPr>
            <a:r>
              <a:rPr lang="en-GB" sz="3200" dirty="0"/>
              <a:t>Wind conditions.</a:t>
            </a:r>
          </a:p>
          <a:p>
            <a:pPr marL="342900" indent="-342900" fontAlgn="base">
              <a:buFont typeface="Arial" panose="020B0604020202020204" pitchFamily="34" charset="0"/>
              <a:buChar char="•"/>
            </a:pPr>
            <a:endParaRPr lang="en-GB" sz="3200" dirty="0"/>
          </a:p>
          <a:p>
            <a:pPr marL="342900" indent="-342900" fontAlgn="base">
              <a:buFont typeface="Arial" panose="020B0604020202020204" pitchFamily="34" charset="0"/>
              <a:buChar char="•"/>
            </a:pPr>
            <a:r>
              <a:rPr lang="en-GB" sz="3200" dirty="0"/>
              <a:t>The position of the thrower's (hooker's) mark and whether they stay on it or close the gap.</a:t>
            </a:r>
          </a:p>
        </p:txBody>
      </p:sp>
    </p:spTree>
    <p:extLst>
      <p:ext uri="{BB962C8B-B14F-4D97-AF65-F5344CB8AC3E}">
        <p14:creationId xmlns:p14="http://schemas.microsoft.com/office/powerpoint/2010/main" val="525786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DB32C7-A3A3-81F7-D0EB-35C37A5C2FD9}"/>
              </a:ext>
            </a:extLst>
          </p:cNvPr>
          <p:cNvSpPr txBox="1"/>
          <p:nvPr/>
        </p:nvSpPr>
        <p:spPr>
          <a:xfrm>
            <a:off x="947057" y="2002695"/>
            <a:ext cx="10384972" cy="5509200"/>
          </a:xfrm>
          <a:prstGeom prst="rect">
            <a:avLst/>
          </a:prstGeom>
          <a:noFill/>
        </p:spPr>
        <p:txBody>
          <a:bodyPr wrap="square">
            <a:spAutoFit/>
          </a:bodyPr>
          <a:lstStyle/>
          <a:p>
            <a:pPr fontAlgn="base"/>
            <a:r>
              <a:rPr lang="en-GB" sz="3200" b="1" dirty="0"/>
              <a:t>What about situations where the attacking jumper catches the ball in front of them,</a:t>
            </a:r>
          </a:p>
          <a:p>
            <a:pPr marL="342900" indent="-342900" fontAlgn="base">
              <a:buFont typeface="Arial" panose="020B0604020202020204" pitchFamily="34" charset="0"/>
              <a:buChar char="•"/>
            </a:pPr>
            <a:r>
              <a:rPr lang="en-GB" sz="3200" b="1" dirty="0"/>
              <a:t>not necessarily on their outside arm, </a:t>
            </a:r>
          </a:p>
          <a:p>
            <a:pPr marL="342900" indent="-342900" fontAlgn="base">
              <a:buFont typeface="Arial" panose="020B0604020202020204" pitchFamily="34" charset="0"/>
              <a:buChar char="•"/>
            </a:pPr>
            <a:r>
              <a:rPr lang="en-GB" sz="3200" b="1" dirty="0"/>
              <a:t>but also doesn't lean in towards the defenders? </a:t>
            </a:r>
          </a:p>
          <a:p>
            <a:pPr marL="342900" indent="-342900" fontAlgn="base">
              <a:buFont typeface="Arial" panose="020B0604020202020204" pitchFamily="34" charset="0"/>
              <a:buChar char="•"/>
            </a:pPr>
            <a:r>
              <a:rPr lang="en-GB" sz="3200" b="1" dirty="0"/>
              <a:t>In these cases, the ball appears to be thrown straight to them.</a:t>
            </a:r>
            <a:endParaRPr lang="en-GB" sz="3200" dirty="0"/>
          </a:p>
          <a:p>
            <a:pPr fontAlgn="base"/>
            <a:endParaRPr lang="en-GB" sz="3200" dirty="0"/>
          </a:p>
          <a:p>
            <a:pPr fontAlgn="base"/>
            <a:r>
              <a:rPr lang="en-GB" sz="3200" dirty="0"/>
              <a:t>Here's where a referee's judgment and the concept of materiality come into play. </a:t>
            </a:r>
          </a:p>
          <a:p>
            <a:pPr fontAlgn="base"/>
            <a:r>
              <a:rPr lang="en-GB" sz="3200" dirty="0"/>
              <a:t>This is also a source of frequent controversy in modern rugby lineouts</a:t>
            </a:r>
            <a:r>
              <a:rPr lang="en-GB" dirty="0"/>
              <a:t>.</a:t>
            </a:r>
          </a:p>
        </p:txBody>
      </p:sp>
    </p:spTree>
    <p:extLst>
      <p:ext uri="{BB962C8B-B14F-4D97-AF65-F5344CB8AC3E}">
        <p14:creationId xmlns:p14="http://schemas.microsoft.com/office/powerpoint/2010/main" val="55175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2CA05C-62A6-53CD-94C9-CCFBF66B78E6}"/>
              </a:ext>
            </a:extLst>
          </p:cNvPr>
          <p:cNvSpPr txBox="1"/>
          <p:nvPr/>
        </p:nvSpPr>
        <p:spPr>
          <a:xfrm>
            <a:off x="718457" y="903514"/>
            <a:ext cx="10341429" cy="6986528"/>
          </a:xfrm>
          <a:prstGeom prst="rect">
            <a:avLst/>
          </a:prstGeom>
          <a:noFill/>
        </p:spPr>
        <p:txBody>
          <a:bodyPr wrap="square">
            <a:spAutoFit/>
          </a:bodyPr>
          <a:lstStyle/>
          <a:p>
            <a:pPr fontAlgn="base"/>
            <a:r>
              <a:rPr lang="en-GB" sz="3200" b="1" dirty="0"/>
              <a:t>No Contest:</a:t>
            </a:r>
            <a:r>
              <a:rPr lang="en-GB" sz="3200" dirty="0"/>
              <a:t> </a:t>
            </a:r>
          </a:p>
          <a:p>
            <a:pPr fontAlgn="base"/>
            <a:r>
              <a:rPr lang="en-GB" sz="3200" dirty="0"/>
              <a:t>If the defending team chooses not to contest, then the trajectory of the ball doesn't affect the following play. </a:t>
            </a:r>
          </a:p>
          <a:p>
            <a:pPr fontAlgn="base"/>
            <a:endParaRPr lang="en-GB" sz="3200" dirty="0"/>
          </a:p>
          <a:p>
            <a:pPr fontAlgn="base"/>
            <a:r>
              <a:rPr lang="en-GB" sz="3200" dirty="0"/>
              <a:t>They wouldn't have won the ball anyway (in material terms).</a:t>
            </a:r>
          </a:p>
          <a:p>
            <a:pPr fontAlgn="base"/>
            <a:endParaRPr lang="en-GB" sz="3200" dirty="0"/>
          </a:p>
          <a:p>
            <a:pPr fontAlgn="base"/>
            <a:r>
              <a:rPr lang="en-GB" sz="3200" dirty="0"/>
              <a:t>If the defending team chooses not to contest (doesn't jump</a:t>
            </a:r>
            <a:r>
              <a:rPr lang="en-GB" sz="3200"/>
              <a:t>), then </a:t>
            </a:r>
            <a:r>
              <a:rPr lang="en-GB" sz="3200" dirty="0"/>
              <a:t>I would generally allow play to continue</a:t>
            </a:r>
            <a:r>
              <a:rPr lang="en-GB" sz="3200"/>
              <a:t>. </a:t>
            </a:r>
          </a:p>
          <a:p>
            <a:pPr fontAlgn="base"/>
            <a:endParaRPr lang="en-GB" sz="3200" dirty="0"/>
          </a:p>
          <a:p>
            <a:pPr fontAlgn="base"/>
            <a:r>
              <a:rPr lang="en-GB" sz="3200" dirty="0"/>
              <a:t>The throw was reasonably straight, and the minor offence didn't impact the play or give either team an advantage.</a:t>
            </a:r>
          </a:p>
          <a:p>
            <a:pPr fontAlgn="base"/>
            <a:endParaRPr lang="en-GB" sz="3200" b="1" dirty="0"/>
          </a:p>
          <a:p>
            <a:pPr fontAlgn="base"/>
            <a:endParaRPr lang="en-GB" sz="3200" b="1" dirty="0"/>
          </a:p>
        </p:txBody>
      </p:sp>
    </p:spTree>
    <p:extLst>
      <p:ext uri="{BB962C8B-B14F-4D97-AF65-F5344CB8AC3E}">
        <p14:creationId xmlns:p14="http://schemas.microsoft.com/office/powerpoint/2010/main" val="29335009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TotalTime>
  <Words>404</Words>
  <Application>Microsoft Office PowerPoint</Application>
  <PresentationFormat>Widescreen</PresentationFormat>
  <Paragraphs>36</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Lineout</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Alan Jenkinson</dc:creator>
  <cp:lastModifiedBy>Alan Jenkinson</cp:lastModifiedBy>
  <cp:revision>1</cp:revision>
  <dcterms:created xsi:type="dcterms:W3CDTF">2026-01-29T09:09:05Z</dcterms:created>
  <dcterms:modified xsi:type="dcterms:W3CDTF">2026-01-29T09:24:23Z</dcterms:modified>
</cp:coreProperties>
</file>